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9" r:id="rId1"/>
    <p:sldMasterId id="2147483661" r:id="rId2"/>
  </p:sldMasterIdLst>
  <p:notesMasterIdLst>
    <p:notesMasterId r:id="rId14"/>
  </p:notesMasterIdLst>
  <p:sldIdLst>
    <p:sldId id="256" r:id="rId3"/>
    <p:sldId id="259" r:id="rId4"/>
    <p:sldId id="257" r:id="rId5"/>
    <p:sldId id="260" r:id="rId6"/>
    <p:sldId id="261" r:id="rId7"/>
    <p:sldId id="262" r:id="rId8"/>
    <p:sldId id="268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embeddedFontLst>
    <p:embeddedFont>
      <p:font typeface="Tahoma" panose="020B0604030504040204" pitchFamily="34" charset="0"/>
      <p:regular r:id="rId15"/>
      <p:bold r:id="rId16"/>
    </p:embeddedFont>
    <p:embeddedFont>
      <p:font typeface="Arial Black" panose="020B0A04020102020204" pitchFamily="34" charset="0"/>
      <p:bold r:id="rId17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7838" autoAdjust="0"/>
  </p:normalViewPr>
  <p:slideViewPr>
    <p:cSldViewPr>
      <p:cViewPr varScale="1">
        <p:scale>
          <a:sx n="56" d="100"/>
          <a:sy n="56" d="100"/>
        </p:scale>
        <p:origin x="-17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146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08AD1A8-B6A6-443B-B255-BF3653F6E9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6642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A60653-6B74-4D10-BE47-378962FAC83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F3DF79-8C6B-4A71-986C-FF444F0A933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D1A8-B6A6-443B-B255-BF3653F6E9CE}" type="slidenum">
              <a:rPr lang="en-US" altLang="en-US" smtClean="0">
                <a:solidFill>
                  <a:prstClr val="black"/>
                </a:solidFill>
              </a:rPr>
              <a:pPr/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82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AD1A8-B6A6-443B-B255-BF3653F6E9C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29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70" name="Group 2"/>
          <p:cNvGrpSpPr>
            <a:grpSpLocks/>
          </p:cNvGrpSpPr>
          <p:nvPr/>
        </p:nvGrpSpPr>
        <p:grpSpPr bwMode="auto">
          <a:xfrm>
            <a:off x="-295275" y="557213"/>
            <a:ext cx="9437688" cy="6632575"/>
            <a:chOff x="-186" y="351"/>
            <a:chExt cx="5945" cy="4178"/>
          </a:xfrm>
        </p:grpSpPr>
        <p:grpSp>
          <p:nvGrpSpPr>
            <p:cNvPr id="109571" name="Group 3"/>
            <p:cNvGrpSpPr>
              <a:grpSpLocks/>
            </p:cNvGrpSpPr>
            <p:nvPr/>
          </p:nvGrpSpPr>
          <p:grpSpPr bwMode="auto">
            <a:xfrm>
              <a:off x="-186" y="351"/>
              <a:ext cx="4316" cy="4178"/>
              <a:chOff x="-186" y="351"/>
              <a:chExt cx="4316" cy="4178"/>
            </a:xfrm>
          </p:grpSpPr>
          <p:grpSp>
            <p:nvGrpSpPr>
              <p:cNvPr id="109572" name="Group 4"/>
              <p:cNvGrpSpPr>
                <a:grpSpLocks/>
              </p:cNvGrpSpPr>
              <p:nvPr/>
            </p:nvGrpSpPr>
            <p:grpSpPr bwMode="auto">
              <a:xfrm>
                <a:off x="-186" y="351"/>
                <a:ext cx="4316" cy="4178"/>
                <a:chOff x="-186" y="351"/>
                <a:chExt cx="4316" cy="4178"/>
              </a:xfrm>
            </p:grpSpPr>
            <p:sp>
              <p:nvSpPr>
                <p:cNvPr id="109573" name="AutoShape 5"/>
                <p:cNvSpPr>
                  <a:spLocks noChangeArrowheads="1"/>
                </p:cNvSpPr>
                <p:nvPr/>
              </p:nvSpPr>
              <p:spPr bwMode="auto">
                <a:xfrm rot="12360000" flipH="1">
                  <a:off x="-186" y="351"/>
                  <a:ext cx="4316" cy="4178"/>
                </a:xfrm>
                <a:prstGeom prst="diamond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574" name="AutoShape 6"/>
                <p:cNvSpPr>
                  <a:spLocks noChangeArrowheads="1"/>
                </p:cNvSpPr>
                <p:nvPr/>
              </p:nvSpPr>
              <p:spPr bwMode="auto">
                <a:xfrm rot="12360000" flipH="1">
                  <a:off x="694" y="1203"/>
                  <a:ext cx="2556" cy="2474"/>
                </a:xfrm>
                <a:prstGeom prst="diamond">
                  <a:avLst/>
                </a:prstGeom>
                <a:blipFill dpi="0" rotWithShape="0">
                  <a:blip r:embed="rId2"/>
                  <a:srcRect/>
                  <a:tile tx="0" ty="0" sx="100000" sy="100000" flip="none" algn="tl"/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575" name="Rectangle 7"/>
                <p:cNvSpPr>
                  <a:spLocks noChangeArrowheads="1"/>
                </p:cNvSpPr>
                <p:nvPr/>
              </p:nvSpPr>
              <p:spPr bwMode="auto">
                <a:xfrm rot="12360000">
                  <a:off x="2249" y="2499"/>
                  <a:ext cx="649" cy="28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lang="en-US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109576" name="Oval 8"/>
                <p:cNvSpPr>
                  <a:spLocks noChangeArrowheads="1"/>
                </p:cNvSpPr>
                <p:nvPr/>
              </p:nvSpPr>
              <p:spPr bwMode="auto">
                <a:xfrm rot="12360000">
                  <a:off x="1292" y="2567"/>
                  <a:ext cx="570" cy="528"/>
                </a:xfrm>
                <a:prstGeom prst="ellipse">
                  <a:avLst/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lang="en-US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109577" name="Rectangle 9"/>
                <p:cNvSpPr>
                  <a:spLocks noChangeArrowheads="1"/>
                </p:cNvSpPr>
                <p:nvPr/>
              </p:nvSpPr>
              <p:spPr bwMode="auto">
                <a:xfrm rot="12360000">
                  <a:off x="2373" y="2047"/>
                  <a:ext cx="446" cy="81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lang="en-US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109578" name="Rectangle 10"/>
                <p:cNvSpPr>
                  <a:spLocks noChangeArrowheads="1"/>
                </p:cNvSpPr>
                <p:nvPr/>
              </p:nvSpPr>
              <p:spPr bwMode="auto">
                <a:xfrm rot="12360000">
                  <a:off x="1927" y="3071"/>
                  <a:ext cx="445" cy="82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lang="en-US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109579" name="Arc 11"/>
                <p:cNvSpPr>
                  <a:spLocks/>
                </p:cNvSpPr>
                <p:nvPr/>
              </p:nvSpPr>
              <p:spPr bwMode="auto">
                <a:xfrm rot="10485000">
                  <a:off x="1263" y="2241"/>
                  <a:ext cx="723" cy="856"/>
                </a:xfrm>
                <a:custGeom>
                  <a:avLst/>
                  <a:gdLst>
                    <a:gd name="G0" fmla="+- 21518 0 0"/>
                    <a:gd name="G1" fmla="+- 2258 0 0"/>
                    <a:gd name="G2" fmla="+- 21600 0 0"/>
                    <a:gd name="T0" fmla="*/ 43000 w 43118"/>
                    <a:gd name="T1" fmla="*/ 0 h 23858"/>
                    <a:gd name="T2" fmla="*/ 0 w 43118"/>
                    <a:gd name="T3" fmla="*/ 4141 h 23858"/>
                    <a:gd name="T4" fmla="*/ 21518 w 43118"/>
                    <a:gd name="T5" fmla="*/ 2258 h 23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8" h="23858" fill="none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</a:path>
                    <a:path w="43118" h="23858" stroke="0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  <a:lnTo>
                        <a:pt x="21518" y="2258"/>
                      </a:lnTo>
                      <a:close/>
                    </a:path>
                  </a:pathLst>
                </a:cu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580" name="Freeform 12"/>
                <p:cNvSpPr>
                  <a:spLocks/>
                </p:cNvSpPr>
                <p:nvPr/>
              </p:nvSpPr>
              <p:spPr bwMode="auto">
                <a:xfrm>
                  <a:off x="1300" y="1374"/>
                  <a:ext cx="1035" cy="2007"/>
                </a:xfrm>
                <a:custGeom>
                  <a:avLst/>
                  <a:gdLst>
                    <a:gd name="T0" fmla="*/ 56 w 1035"/>
                    <a:gd name="T1" fmla="*/ 2006 h 2007"/>
                    <a:gd name="T2" fmla="*/ 0 w 1035"/>
                    <a:gd name="T3" fmla="*/ 1843 h 2007"/>
                    <a:gd name="T4" fmla="*/ 871 w 1035"/>
                    <a:gd name="T5" fmla="*/ 56 h 2007"/>
                    <a:gd name="T6" fmla="*/ 1034 w 1035"/>
                    <a:gd name="T7" fmla="*/ 0 h 2007"/>
                    <a:gd name="T8" fmla="*/ 56 w 1035"/>
                    <a:gd name="T9" fmla="*/ 2006 h 20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5" h="2007">
                      <a:moveTo>
                        <a:pt x="56" y="2006"/>
                      </a:moveTo>
                      <a:lnTo>
                        <a:pt x="0" y="1843"/>
                      </a:lnTo>
                      <a:lnTo>
                        <a:pt x="871" y="56"/>
                      </a:lnTo>
                      <a:lnTo>
                        <a:pt x="1034" y="0"/>
                      </a:lnTo>
                      <a:lnTo>
                        <a:pt x="56" y="2006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9581" name="Freeform 13"/>
              <p:cNvSpPr>
                <a:spLocks/>
              </p:cNvSpPr>
              <p:nvPr/>
            </p:nvSpPr>
            <p:spPr bwMode="auto">
              <a:xfrm>
                <a:off x="2448" y="1810"/>
                <a:ext cx="324" cy="231"/>
              </a:xfrm>
              <a:custGeom>
                <a:avLst/>
                <a:gdLst>
                  <a:gd name="T0" fmla="*/ 321 w 324"/>
                  <a:gd name="T1" fmla="*/ 226 h 231"/>
                  <a:gd name="T2" fmla="*/ 287 w 324"/>
                  <a:gd name="T3" fmla="*/ 123 h 231"/>
                  <a:gd name="T4" fmla="*/ 53 w 324"/>
                  <a:gd name="T5" fmla="*/ 9 h 231"/>
                  <a:gd name="T6" fmla="*/ 35 w 324"/>
                  <a:gd name="T7" fmla="*/ 0 h 231"/>
                  <a:gd name="T8" fmla="*/ 0 w 324"/>
                  <a:gd name="T9" fmla="*/ 72 h 231"/>
                  <a:gd name="T10" fmla="*/ 323 w 324"/>
                  <a:gd name="T11" fmla="*/ 23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4" h="231">
                    <a:moveTo>
                      <a:pt x="321" y="226"/>
                    </a:moveTo>
                    <a:lnTo>
                      <a:pt x="287" y="123"/>
                    </a:lnTo>
                    <a:lnTo>
                      <a:pt x="53" y="9"/>
                    </a:lnTo>
                    <a:lnTo>
                      <a:pt x="35" y="0"/>
                    </a:lnTo>
                    <a:lnTo>
                      <a:pt x="0" y="72"/>
                    </a:lnTo>
                    <a:lnTo>
                      <a:pt x="323" y="230"/>
                    </a:lnTo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582" name="Rectangle 14"/>
            <p:cNvSpPr>
              <a:spLocks noChangeArrowheads="1"/>
            </p:cNvSpPr>
            <p:nvPr/>
          </p:nvSpPr>
          <p:spPr bwMode="auto">
            <a:xfrm>
              <a:off x="768" y="720"/>
              <a:ext cx="4991" cy="81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583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217613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0958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24400" y="2819400"/>
            <a:ext cx="4267200" cy="3200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09585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9586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9587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fld id="{2D52AD03-FC89-40CE-B78F-7B48CFE7EFF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49183-7792-47EB-824B-21109A840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942017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5334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5334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60B2F-6A7B-4470-A685-916E5FDF57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59402"/>
      </p:ext>
    </p:extLst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133600"/>
            <a:ext cx="6705600" cy="1905000"/>
          </a:xfrm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4419600"/>
            <a:ext cx="68580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5A7B036-2A51-4CAE-94F1-EFB5C3E8E9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45474-8916-4118-9AAE-7B476E2537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862687"/>
      </p:ext>
    </p:extLst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15EE7-51BD-4FA4-BEC3-9AFD95BED6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006863"/>
      </p:ext>
    </p:extLst>
  </p:cSld>
  <p:clrMapOvr>
    <a:masterClrMapping/>
  </p:clrMapOvr>
  <p:transition spd="med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981200"/>
            <a:ext cx="3124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124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43CB4-FA1D-4BD2-B805-34494DFB4D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646154"/>
      </p:ext>
    </p:extLst>
  </p:cSld>
  <p:clrMapOvr>
    <a:masterClrMapping/>
  </p:clrMapOvr>
  <p:transition spd="med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DCE0E-48AE-4EC3-AC66-FA4BAFAE18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542725"/>
      </p:ext>
    </p:extLst>
  </p:cSld>
  <p:clrMapOvr>
    <a:masterClrMapping/>
  </p:clrMapOvr>
  <p:transition spd="med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51CBA-26F2-4083-840D-AE0ED4184E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710378"/>
      </p:ext>
    </p:extLst>
  </p:cSld>
  <p:clrMapOvr>
    <a:masterClrMapping/>
  </p:clrMapOvr>
  <p:transition spd="med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8CFDE-FBD0-4C8D-ABEB-3FF2514F61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50086"/>
      </p:ext>
    </p:extLst>
  </p:cSld>
  <p:clrMapOvr>
    <a:masterClrMapping/>
  </p:clrMapOvr>
  <p:transition spd="med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73275-4C83-4D07-894D-E6D28308CC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048707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7BF7E-9EFB-4F62-98EB-851D31F502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266383"/>
      </p:ext>
    </p:extLst>
  </p:cSld>
  <p:clrMapOvr>
    <a:masterClrMapping/>
  </p:clrMapOvr>
  <p:transition spd="med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F13B9-D658-46F0-BD60-DE5B41954E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0801"/>
      </p:ext>
    </p:extLst>
  </p:cSld>
  <p:clrMapOvr>
    <a:masterClrMapping/>
  </p:clrMapOvr>
  <p:transition spd="med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839E2-E0BB-40EB-98C0-1683CDA30A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8550819"/>
      </p:ext>
    </p:extLst>
  </p:cSld>
  <p:clrMapOvr>
    <a:masterClrMapping/>
  </p:clrMapOvr>
  <p:transition spd="med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304800"/>
            <a:ext cx="16002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304800"/>
            <a:ext cx="46482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DCBBA-0FCF-4E68-949F-E08523D6AF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303132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306A2-7DC9-4BD7-A58E-97F5C91E3D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319630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BB81C-541D-48AB-9DB0-D3BCF3C745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447137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F8574-73AA-4664-B185-C4292AD964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305203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ABE54-7F5F-4FBB-9D50-72AB4DBDE3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582475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27E80-C718-4EDB-A325-5F7EF6648A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35641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33886-F303-46B2-90A9-B419AF8074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708916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A4503-EACE-4419-956E-1C5C0EA506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386782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2"/>
          <p:cNvGrpSpPr>
            <a:grpSpLocks/>
          </p:cNvGrpSpPr>
          <p:nvPr/>
        </p:nvGrpSpPr>
        <p:grpSpPr bwMode="auto">
          <a:xfrm>
            <a:off x="0" y="0"/>
            <a:ext cx="1539875" cy="6856413"/>
            <a:chOff x="0" y="0"/>
            <a:chExt cx="970" cy="4319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68" cy="4319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768" y="0"/>
              <a:ext cx="192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49" name="Rectangle 5"/>
            <p:cNvSpPr>
              <a:spLocks noChangeArrowheads="1"/>
            </p:cNvSpPr>
            <p:nvPr/>
          </p:nvSpPr>
          <p:spPr bwMode="auto">
            <a:xfrm>
              <a:off x="192" y="240"/>
              <a:ext cx="576" cy="2064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50" name="Rectangle 6"/>
            <p:cNvSpPr>
              <a:spLocks noChangeArrowheads="1"/>
            </p:cNvSpPr>
            <p:nvPr/>
          </p:nvSpPr>
          <p:spPr bwMode="auto">
            <a:xfrm>
              <a:off x="0" y="960"/>
              <a:ext cx="768" cy="52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8551" name="Rectangle 7"/>
            <p:cNvSpPr>
              <a:spLocks noChangeArrowheads="1"/>
            </p:cNvSpPr>
            <p:nvPr/>
          </p:nvSpPr>
          <p:spPr bwMode="auto">
            <a:xfrm>
              <a:off x="480" y="432"/>
              <a:ext cx="144" cy="3792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52" name="Oval 8"/>
            <p:cNvSpPr>
              <a:spLocks noChangeArrowheads="1"/>
            </p:cNvSpPr>
            <p:nvPr/>
          </p:nvSpPr>
          <p:spPr bwMode="auto">
            <a:xfrm>
              <a:off x="0" y="672"/>
              <a:ext cx="672" cy="62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8553" name="Rectangle 9"/>
            <p:cNvSpPr>
              <a:spLocks noChangeArrowheads="1"/>
            </p:cNvSpPr>
            <p:nvPr/>
          </p:nvSpPr>
          <p:spPr bwMode="auto">
            <a:xfrm>
              <a:off x="0" y="3024"/>
              <a:ext cx="528" cy="9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8554" name="Rectangle 10"/>
            <p:cNvSpPr>
              <a:spLocks noChangeArrowheads="1"/>
            </p:cNvSpPr>
            <p:nvPr/>
          </p:nvSpPr>
          <p:spPr bwMode="auto">
            <a:xfrm>
              <a:off x="0" y="3216"/>
              <a:ext cx="528" cy="9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855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528" cy="9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8556" name="Arc 12"/>
            <p:cNvSpPr>
              <a:spLocks/>
            </p:cNvSpPr>
            <p:nvPr/>
          </p:nvSpPr>
          <p:spPr bwMode="auto">
            <a:xfrm>
              <a:off x="768" y="2259"/>
              <a:ext cx="202" cy="1154"/>
            </a:xfrm>
            <a:custGeom>
              <a:avLst/>
              <a:gdLst>
                <a:gd name="G0" fmla="+- 754 0 0"/>
                <a:gd name="G1" fmla="+- 21600 0 0"/>
                <a:gd name="G2" fmla="+- 21600 0 0"/>
                <a:gd name="T0" fmla="*/ 0 w 22354"/>
                <a:gd name="T1" fmla="*/ 13 h 43200"/>
                <a:gd name="T2" fmla="*/ 754 w 22354"/>
                <a:gd name="T3" fmla="*/ 43200 h 43200"/>
                <a:gd name="T4" fmla="*/ 754 w 2235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54" h="43200" fill="none" extrusionOk="0">
                  <a:moveTo>
                    <a:pt x="0" y="13"/>
                  </a:moveTo>
                  <a:cubicBezTo>
                    <a:pt x="251" y="4"/>
                    <a:pt x="502" y="-1"/>
                    <a:pt x="754" y="0"/>
                  </a:cubicBezTo>
                  <a:cubicBezTo>
                    <a:pt x="12683" y="0"/>
                    <a:pt x="22354" y="9670"/>
                    <a:pt x="22354" y="21600"/>
                  </a:cubicBezTo>
                  <a:cubicBezTo>
                    <a:pt x="22354" y="33529"/>
                    <a:pt x="12683" y="43199"/>
                    <a:pt x="754" y="43200"/>
                  </a:cubicBezTo>
                </a:path>
                <a:path w="22354" h="43200" stroke="0" extrusionOk="0">
                  <a:moveTo>
                    <a:pt x="0" y="13"/>
                  </a:moveTo>
                  <a:cubicBezTo>
                    <a:pt x="251" y="4"/>
                    <a:pt x="502" y="-1"/>
                    <a:pt x="754" y="0"/>
                  </a:cubicBezTo>
                  <a:cubicBezTo>
                    <a:pt x="12683" y="0"/>
                    <a:pt x="22354" y="9670"/>
                    <a:pt x="22354" y="21600"/>
                  </a:cubicBezTo>
                  <a:cubicBezTo>
                    <a:pt x="22354" y="33529"/>
                    <a:pt x="12683" y="43199"/>
                    <a:pt x="754" y="43200"/>
                  </a:cubicBezTo>
                  <a:lnTo>
                    <a:pt x="754" y="21600"/>
                  </a:ln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55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533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855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855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856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856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AA8F500D-5AC4-46B3-8FF2-725C7E2CD40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304800"/>
            <a:ext cx="64008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981200"/>
            <a:ext cx="6400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336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 alt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en-US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2774EFB2-9765-41FC-92E6-37F98BAAD3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velationandcreation.com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olylandphotos.org/browse.asp?s=1,3,7,20,82&amp;img=TWNATY0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en-US" alt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Thyatira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Revelation 2:18-29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2667000" y="62484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en-US" sz="1400" i="1"/>
              <a:t>Wallace, Steven J.</a:t>
            </a:r>
            <a:r>
              <a:rPr lang="en-US" altLang="en-US" sz="1400"/>
              <a:t>  www.revelationandcreation.com</a:t>
            </a:r>
            <a:endParaRPr lang="en-US" altLang="en-US"/>
          </a:p>
        </p:txBody>
      </p:sp>
      <p:sp>
        <p:nvSpPr>
          <p:cNvPr id="95239" name="Rectangle 7">
            <a:hlinkClick r:id="rId2"/>
          </p:cNvPr>
          <p:cNvSpPr>
            <a:spLocks noChangeArrowheads="1"/>
          </p:cNvSpPr>
          <p:nvPr/>
        </p:nvSpPr>
        <p:spPr bwMode="auto">
          <a:xfrm>
            <a:off x="2590800" y="6248400"/>
            <a:ext cx="396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b"/>
          <a:lstStyle/>
          <a:p>
            <a:r>
              <a:rPr lang="en-US" altLang="en-US"/>
              <a:t>The Church at Thyatira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1600200" y="1676400"/>
            <a:ext cx="6550025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3600" b="1">
                <a:latin typeface="Tahoma" pitchFamily="34" charset="0"/>
              </a:rPr>
              <a:t>Smyrna</a:t>
            </a:r>
            <a:r>
              <a:rPr lang="en-US" altLang="en-US" sz="3200" b="1">
                <a:latin typeface="Tahoma" pitchFamily="34" charset="0"/>
              </a:rPr>
              <a:t> had “Synagogue of Satan”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1600200" y="1905000"/>
            <a:ext cx="7116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600" b="1">
                <a:latin typeface="Tahoma" pitchFamily="34" charset="0"/>
              </a:rPr>
              <a:t>Pergamos</a:t>
            </a:r>
            <a:r>
              <a:rPr lang="en-US" altLang="en-US" sz="3200" b="1">
                <a:latin typeface="Tahoma" pitchFamily="34" charset="0"/>
              </a:rPr>
              <a:t> had “Throne of Satan”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1560513" y="1905000"/>
            <a:ext cx="6745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600" b="1">
                <a:latin typeface="Tahoma" pitchFamily="34" charset="0"/>
              </a:rPr>
              <a:t>Thyatira</a:t>
            </a:r>
            <a:r>
              <a:rPr lang="en-US" altLang="en-US" sz="3200" b="1">
                <a:latin typeface="Tahoma" pitchFamily="34" charset="0"/>
              </a:rPr>
              <a:t> had “Depths of Satan”</a:t>
            </a:r>
          </a:p>
        </p:txBody>
      </p:sp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1600200" y="1676400"/>
            <a:ext cx="7086600" cy="2298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3600">
                <a:latin typeface="Tahoma" pitchFamily="34" charset="0"/>
              </a:rPr>
              <a:t>Those who do not know the “depths of Satan” are those who did not defile themselves with Jezebel’s doctrine and deeds!</a:t>
            </a: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1219200" y="47244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200" i="1" dirty="0">
                <a:latin typeface="Bell Gothic Std Black" pitchFamily="34" charset="0"/>
                <a:cs typeface="Arial" pitchFamily="34" charset="0"/>
              </a:rPr>
              <a:t>“. . . withdraw from every brother who walks disorderly. . .”</a:t>
            </a:r>
            <a:r>
              <a:rPr lang="en-US" altLang="en-US" sz="3200" dirty="0">
                <a:latin typeface="Bell Gothic Std Black" pitchFamily="34" charset="0"/>
                <a:cs typeface="Arial" pitchFamily="34" charset="0"/>
              </a:rPr>
              <a:t> (2 Thess. 3:6)</a:t>
            </a:r>
            <a:r>
              <a:rPr lang="en-US" altLang="en-US" sz="3200" dirty="0">
                <a:latin typeface="Bell Gothic Std Black" pitchFamily="34" charset="0"/>
              </a:rPr>
              <a:t>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autoUpdateAnimBg="0"/>
      <p:bldP spid="105477" grpId="0" autoUpdateAnimBg="0"/>
      <p:bldP spid="105478" grpId="0" autoUpdateAnimBg="0"/>
      <p:bldP spid="105479" grpId="0" animBg="1" autoUpdateAnimBg="0"/>
      <p:bldP spid="10548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 dirty="0">
                <a:latin typeface="Bell Gothic Std Black" pitchFamily="34" charset="0"/>
              </a:rPr>
              <a:t>Divine Promise/Invitation (2:26-29)</a:t>
            </a:r>
          </a:p>
          <a:p>
            <a:pPr lvl="1"/>
            <a:r>
              <a:rPr lang="en-US" altLang="en-US" sz="3600" dirty="0">
                <a:latin typeface="Bell Gothic Std Black" pitchFamily="34" charset="0"/>
              </a:rPr>
              <a:t>Keep My works until the end</a:t>
            </a:r>
          </a:p>
          <a:p>
            <a:pPr lvl="1"/>
            <a:r>
              <a:rPr lang="en-US" altLang="en-US" sz="3600" dirty="0">
                <a:latin typeface="Bell Gothic Std Black" pitchFamily="34" charset="0"/>
              </a:rPr>
              <a:t>Power to rule</a:t>
            </a:r>
          </a:p>
          <a:p>
            <a:pPr lvl="1"/>
            <a:r>
              <a:rPr lang="en-US" altLang="en-US" sz="3600" dirty="0">
                <a:latin typeface="Bell Gothic Std Black" pitchFamily="34" charset="0"/>
              </a:rPr>
              <a:t>Receive morning star</a:t>
            </a:r>
          </a:p>
          <a:p>
            <a:pPr lvl="1"/>
            <a:r>
              <a:rPr lang="en-US" altLang="en-US" sz="3600" dirty="0">
                <a:latin typeface="Bell Gothic Std Black" pitchFamily="34" charset="0"/>
              </a:rPr>
              <a:t>Let him hear</a:t>
            </a:r>
          </a:p>
          <a:p>
            <a:pPr lvl="1"/>
            <a:endParaRPr lang="en-US" altLang="en-US" sz="3600" dirty="0">
              <a:latin typeface="Bell Gothic Std Black" pitchFamily="34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b"/>
          <a:lstStyle/>
          <a:p>
            <a:r>
              <a:rPr lang="en-US" altLang="en-US"/>
              <a:t>The Church at Thyatira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Rev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28800"/>
            <a:ext cx="7467600" cy="474186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1584325" y="869950"/>
            <a:ext cx="183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600">
                <a:latin typeface="Tahoma" pitchFamily="34" charset="0"/>
              </a:rPr>
              <a:t>Thyatira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 flipH="1">
            <a:off x="6858000" y="3657600"/>
            <a:ext cx="1524000" cy="0"/>
          </a:xfrm>
          <a:prstGeom prst="line">
            <a:avLst/>
          </a:prstGeom>
          <a:noFill/>
          <a:ln w="34925">
            <a:solidFill>
              <a:srgbClr val="FF0000"/>
            </a:solidFill>
            <a:miter lim="800000"/>
            <a:headEnd type="oval" w="med" len="med"/>
            <a:tailEnd type="arrow" w="lg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Thyatira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524000"/>
            <a:ext cx="32004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dirty="0">
                <a:cs typeface="Tahoma" pitchFamily="34" charset="0"/>
              </a:rPr>
              <a:t>Thyatira was situated in a fertile valley through which trade routes passed. Although damaged by an earthquake during the reign of Augustus, Thyatira was rebuilt with </a:t>
            </a:r>
            <a:r>
              <a:rPr lang="en-US" altLang="en-US" sz="2800">
                <a:cs typeface="Tahoma" pitchFamily="34" charset="0"/>
              </a:rPr>
              <a:t>Roman </a:t>
            </a:r>
            <a:r>
              <a:rPr lang="en-US" altLang="en-US" sz="2800" smtClean="0">
                <a:cs typeface="Tahoma" pitchFamily="34" charset="0"/>
              </a:rPr>
              <a:t>help.</a:t>
            </a:r>
            <a:endParaRPr lang="en-US" altLang="en-US" sz="2800" dirty="0">
              <a:cs typeface="Tahoma" pitchFamily="34" charset="0"/>
            </a:endParaRPr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3717925" y="5748338"/>
            <a:ext cx="5426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400" i="1">
                <a:latin typeface="Tahoma" pitchFamily="34" charset="0"/>
              </a:rPr>
              <a:t>Thyatira (modern Akhisar) has popualtion of ~ 74,000</a:t>
            </a:r>
          </a:p>
        </p:txBody>
      </p:sp>
      <p:pic>
        <p:nvPicPr>
          <p:cNvPr id="96265" name="Picture 9" descr="img_p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25" y="1524000"/>
            <a:ext cx="4676775" cy="3505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266" name="Text Box 10"/>
          <p:cNvSpPr txBox="1">
            <a:spLocks noChangeArrowheads="1"/>
          </p:cNvSpPr>
          <p:nvPr/>
        </p:nvSpPr>
        <p:spPr bwMode="auto">
          <a:xfrm>
            <a:off x="4495800" y="4991100"/>
            <a:ext cx="464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>
                <a:latin typeface="Times New Roman" pitchFamily="18" charset="0"/>
              </a:rPr>
              <a:t>(courtesy of </a:t>
            </a:r>
            <a:r>
              <a:rPr lang="en-US" altLang="en-US">
                <a:latin typeface="Times New Roman" pitchFamily="18" charset="0"/>
                <a:hlinkClick r:id="rId4" tooltip="click for reference"/>
              </a:rPr>
              <a:t>www.holylandphotos.org</a:t>
            </a:r>
            <a:r>
              <a:rPr lang="en-US" altLang="en-US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  <p:bldP spid="9626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Thyatira</a:t>
            </a:r>
            <a:endParaRPr lang="en-US" alt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67818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3600" i="1" dirty="0">
                <a:latin typeface="Arial" pitchFamily="34" charset="0"/>
                <a:cs typeface="Arial" pitchFamily="34" charset="0"/>
              </a:rPr>
              <a:t>“Thyatira (modern </a:t>
            </a:r>
            <a:r>
              <a:rPr lang="en-US" altLang="en-US" sz="3600" i="1" dirty="0" err="1">
                <a:latin typeface="Arial" pitchFamily="34" charset="0"/>
                <a:cs typeface="Arial" pitchFamily="34" charset="0"/>
              </a:rPr>
              <a:t>Akhisar</a:t>
            </a:r>
            <a:r>
              <a:rPr lang="en-US" altLang="en-US" sz="3600" i="1" dirty="0">
                <a:latin typeface="Arial" pitchFamily="34" charset="0"/>
                <a:cs typeface="Arial" pitchFamily="34" charset="0"/>
              </a:rPr>
              <a:t>) was a city in the province of Asia, on the boundary of Lydia and </a:t>
            </a:r>
            <a:r>
              <a:rPr lang="en-US" altLang="en-US" sz="3600" i="1" dirty="0" err="1">
                <a:latin typeface="Arial" pitchFamily="34" charset="0"/>
                <a:cs typeface="Arial" pitchFamily="34" charset="0"/>
              </a:rPr>
              <a:t>Mysia</a:t>
            </a:r>
            <a:r>
              <a:rPr lang="en-US" altLang="en-US" sz="3600" i="1" dirty="0">
                <a:latin typeface="Arial" pitchFamily="34" charset="0"/>
                <a:cs typeface="Arial" pitchFamily="34" charset="0"/>
              </a:rPr>
              <a:t>.  Thyatira has no illustrious history, and is scarcely mentioned by ancient writers. . .”</a:t>
            </a:r>
            <a:r>
              <a:rPr lang="en-US" altLang="en-US" sz="3600" i="1" dirty="0"/>
              <a:t> </a:t>
            </a:r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3505200" y="5791200"/>
            <a:ext cx="5257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en-US" altLang="en-US" sz="1600" dirty="0">
                <a:cs typeface="Times New Roman" pitchFamily="18" charset="0"/>
              </a:rPr>
              <a:t> http://www.inspirationsbyswain.com/thyatira.htm</a:t>
            </a:r>
          </a:p>
          <a:p>
            <a:pPr algn="r"/>
            <a:endParaRPr lang="en-US" altLang="en-US" sz="16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Church at Thyatira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3600" dirty="0">
                <a:latin typeface="Arial" pitchFamily="34" charset="0"/>
              </a:rPr>
              <a:t>The longest of the letters written to the least known and least important of the cities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600" dirty="0" smtClean="0">
                <a:latin typeface="Arial" pitchFamily="34" charset="0"/>
              </a:rPr>
              <a:t>Lydia (Acts 16:14)</a:t>
            </a:r>
            <a:endParaRPr lang="en-US" altLang="en-US" sz="3600" dirty="0">
              <a:latin typeface="Arial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Church at Thyatira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017713"/>
            <a:ext cx="7354888" cy="4114800"/>
          </a:xfrm>
        </p:spPr>
        <p:txBody>
          <a:bodyPr/>
          <a:lstStyle/>
          <a:p>
            <a:r>
              <a:rPr lang="en-US" altLang="en-US" sz="4000">
                <a:latin typeface="Arial" pitchFamily="34" charset="0"/>
              </a:rPr>
              <a:t>Salutation (2:18)</a:t>
            </a:r>
          </a:p>
          <a:p>
            <a:pPr lvl="1"/>
            <a:r>
              <a:rPr lang="en-US" altLang="en-US" sz="3200">
                <a:latin typeface="Arial" pitchFamily="34" charset="0"/>
              </a:rPr>
              <a:t>Not only “Son of Man,” but also “Son of God” (1:13)</a:t>
            </a:r>
          </a:p>
          <a:p>
            <a:pPr lvl="1"/>
            <a:r>
              <a:rPr lang="en-US" altLang="en-US" sz="3200">
                <a:latin typeface="Arial" pitchFamily="34" charset="0"/>
              </a:rPr>
              <a:t>Eyes like a flame</a:t>
            </a:r>
          </a:p>
          <a:p>
            <a:pPr lvl="1"/>
            <a:r>
              <a:rPr lang="en-US" altLang="en-US" sz="3200">
                <a:latin typeface="Arial" pitchFamily="34" charset="0"/>
              </a:rPr>
              <a:t>Feet like fine brass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Church at Thyatira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524000"/>
            <a:ext cx="7659688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Divine Praise (2:19)</a:t>
            </a:r>
          </a:p>
          <a:p>
            <a:pPr lvl="1">
              <a:lnSpc>
                <a:spcPct val="90000"/>
              </a:lnSpc>
            </a:pPr>
            <a:r>
              <a:rPr lang="en-US" altLang="en-US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ell Gothic Std Black" pitchFamily="34" charset="0"/>
              </a:rPr>
              <a:t>Last</a:t>
            </a:r>
            <a:r>
              <a:rPr lang="en-US" altLang="en-US" dirty="0"/>
              <a:t> </a:t>
            </a:r>
            <a:r>
              <a:rPr lang="en-US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itchFamily="34" charset="0"/>
              </a:rPr>
              <a:t>works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itchFamily="34" charset="0"/>
              </a:rPr>
              <a:t> </a:t>
            </a:r>
            <a:r>
              <a:rPr lang="en-US" altLang="en-US" dirty="0">
                <a:latin typeface="Bell Gothic Std Black" pitchFamily="34" charset="0"/>
              </a:rPr>
              <a:t>are greater than first</a:t>
            </a:r>
          </a:p>
          <a:p>
            <a:pPr lvl="1">
              <a:lnSpc>
                <a:spcPct val="90000"/>
              </a:lnSpc>
            </a:pPr>
            <a:r>
              <a:rPr lang="en-US" alt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ell Gothic Std Black" pitchFamily="34" charset="0"/>
              </a:rPr>
              <a:t>Love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Bell Gothic Std Black" pitchFamily="34" charset="0"/>
              </a:rPr>
              <a:t>what Ephesus lost</a:t>
            </a:r>
            <a:endParaRPr lang="en-US" altLang="en-US" u="sng" dirty="0">
              <a:effectLst>
                <a:outerShdw blurRad="38100" dist="38100" dir="2700000" algn="tl">
                  <a:srgbClr val="000000"/>
                </a:outerShdw>
              </a:effectLst>
              <a:latin typeface="Bell Gothic Std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ell Gothic Std Black" pitchFamily="34" charset="0"/>
              </a:rPr>
              <a:t>Service</a:t>
            </a:r>
            <a:r>
              <a:rPr lang="en-US" altLang="en-US" dirty="0"/>
              <a:t> </a:t>
            </a:r>
            <a:r>
              <a:rPr lang="en-US" altLang="en-US" dirty="0" smtClean="0">
                <a:latin typeface="Bell Gothic Std Black" pitchFamily="34" charset="0"/>
              </a:rPr>
              <a:t>an </a:t>
            </a:r>
            <a:r>
              <a:rPr lang="en-US" altLang="en-US" dirty="0">
                <a:latin typeface="Bell Gothic Std Black" pitchFamily="34" charset="0"/>
              </a:rPr>
              <a:t>expression of their love </a:t>
            </a:r>
            <a:r>
              <a:rPr lang="en-US" altLang="en-US" dirty="0" smtClean="0">
                <a:latin typeface="Bell Gothic Std Black" pitchFamily="34" charset="0"/>
              </a:rPr>
              <a:t/>
            </a:r>
            <a:br>
              <a:rPr lang="en-US" altLang="en-US" dirty="0" smtClean="0">
                <a:latin typeface="Bell Gothic Std Black" pitchFamily="34" charset="0"/>
              </a:rPr>
            </a:br>
            <a:r>
              <a:rPr lang="en-US" altLang="en-US" dirty="0" smtClean="0">
                <a:latin typeface="Bell Gothic Std Black" pitchFamily="34" charset="0"/>
              </a:rPr>
              <a:t>(</a:t>
            </a:r>
            <a:r>
              <a:rPr lang="en-US" altLang="en-US" dirty="0">
                <a:latin typeface="Bell Gothic Std Black" pitchFamily="34" charset="0"/>
              </a:rPr>
              <a:t>Heb. 6:10)</a:t>
            </a:r>
          </a:p>
          <a:p>
            <a:pPr lvl="1">
              <a:lnSpc>
                <a:spcPct val="90000"/>
              </a:lnSpc>
            </a:pPr>
            <a:r>
              <a:rPr lang="en-US" alt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ell Gothic Std Black" pitchFamily="34" charset="0"/>
              </a:rPr>
              <a:t>Faith</a:t>
            </a:r>
            <a:r>
              <a:rPr lang="en-US" altLang="en-US" dirty="0" smtClean="0"/>
              <a:t> </a:t>
            </a:r>
            <a:r>
              <a:rPr lang="en-US" altLang="en-US" dirty="0">
                <a:latin typeface="Bell Gothic Std Black" pitchFamily="34" charset="0"/>
              </a:rPr>
              <a:t>was </a:t>
            </a:r>
            <a:r>
              <a:rPr lang="en-US" altLang="en-US" dirty="0" smtClean="0">
                <a:latin typeface="Bell Gothic Std Black" pitchFamily="34" charset="0"/>
              </a:rPr>
              <a:t>genuine/active </a:t>
            </a:r>
            <a:r>
              <a:rPr lang="en-US" altLang="en-US" dirty="0">
                <a:latin typeface="Bell Gothic Std Black" pitchFamily="34" charset="0"/>
              </a:rPr>
              <a:t>(Jas. 2:17)</a:t>
            </a:r>
          </a:p>
          <a:p>
            <a:pPr lvl="1">
              <a:lnSpc>
                <a:spcPct val="90000"/>
              </a:lnSpc>
            </a:pPr>
            <a:r>
              <a:rPr lang="en-US" altLang="en-US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ell Gothic Std Black" pitchFamily="34" charset="0"/>
              </a:rPr>
              <a:t>Patience</a:t>
            </a:r>
            <a:r>
              <a:rPr lang="en-US" altLang="en-US" dirty="0"/>
              <a:t>, </a:t>
            </a:r>
            <a:r>
              <a:rPr lang="en-US" altLang="en-US" i="1" dirty="0">
                <a:latin typeface="Bell Gothic Std Black" pitchFamily="34" charset="0"/>
                <a:cs typeface="Arial" pitchFamily="34" charset="0"/>
              </a:rPr>
              <a:t>“knowing that the testing of your faith produces </a:t>
            </a:r>
            <a:r>
              <a:rPr lang="en-US" altLang="en-US" i="1" dirty="0" smtClean="0">
                <a:solidFill>
                  <a:srgbClr val="FFFF00"/>
                </a:solidFill>
                <a:latin typeface="Bell Gothic Std Black" pitchFamily="34" charset="0"/>
                <a:cs typeface="Arial" pitchFamily="34" charset="0"/>
              </a:rPr>
              <a:t>patience</a:t>
            </a:r>
            <a:r>
              <a:rPr lang="en-US" altLang="en-US" i="1" dirty="0" smtClean="0">
                <a:latin typeface="Bell Gothic Std Black" pitchFamily="34" charset="0"/>
                <a:cs typeface="Arial" pitchFamily="34" charset="0"/>
              </a:rPr>
              <a:t>. But </a:t>
            </a:r>
            <a:r>
              <a:rPr lang="en-US" altLang="en-US" i="1" dirty="0">
                <a:latin typeface="Bell Gothic Std Black" pitchFamily="34" charset="0"/>
                <a:cs typeface="Arial" pitchFamily="34" charset="0"/>
              </a:rPr>
              <a:t>let </a:t>
            </a:r>
            <a:r>
              <a:rPr lang="en-US" altLang="en-US" i="1" dirty="0">
                <a:solidFill>
                  <a:srgbClr val="FFFF00"/>
                </a:solidFill>
                <a:latin typeface="Bell Gothic Std Black" pitchFamily="34" charset="0"/>
                <a:cs typeface="Arial" pitchFamily="34" charset="0"/>
              </a:rPr>
              <a:t>patience</a:t>
            </a:r>
            <a:r>
              <a:rPr lang="en-US" altLang="en-US" i="1" dirty="0">
                <a:latin typeface="Bell Gothic Std Black" pitchFamily="34" charset="0"/>
                <a:cs typeface="Arial" pitchFamily="34" charset="0"/>
              </a:rPr>
              <a:t> have its perfect work, that you may be perfect and complete, lacking </a:t>
            </a:r>
            <a:r>
              <a:rPr lang="en-US" altLang="en-US" i="1" dirty="0" smtClean="0">
                <a:latin typeface="Bell Gothic Std Black" pitchFamily="34" charset="0"/>
                <a:cs typeface="Arial" pitchFamily="34" charset="0"/>
              </a:rPr>
              <a:t>nothing” </a:t>
            </a:r>
            <a:r>
              <a:rPr lang="en-US" altLang="en-US" dirty="0" smtClean="0">
                <a:latin typeface="Bell Gothic Std Black" pitchFamily="34" charset="0"/>
                <a:cs typeface="Arial" pitchFamily="34" charset="0"/>
              </a:rPr>
              <a:t>(Jas</a:t>
            </a:r>
            <a:r>
              <a:rPr lang="en-US" altLang="en-US" dirty="0">
                <a:latin typeface="Bell Gothic Std Black" pitchFamily="34" charset="0"/>
                <a:cs typeface="Arial" pitchFamily="34" charset="0"/>
              </a:rPr>
              <a:t>. 1:3)</a:t>
            </a:r>
            <a:r>
              <a:rPr lang="en-US" altLang="en-US" dirty="0">
                <a:latin typeface="Bell Gothic Std Black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6124300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bldLvl="3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Church at Thyatira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017713"/>
            <a:ext cx="7659688" cy="4840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latin typeface="Arial" pitchFamily="34" charset="0"/>
              </a:rPr>
              <a:t>Divine Protest (2:20)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</a:rPr>
              <a:t>Allows Jezebel to teach and seduce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“If one were  a member of a trade guild, he would especially be encouraged to take part or else he would be discriminated against. Refusal to join in these feasts often meant a man would lose his job, his trade, and become an outcast. Thus, in addition to the threat of death if they did not comply with the State-enforced emperor worship, they faced the temptation from their peers to enjoy the pleasures of the world or else lose their income and social standing.”</a:t>
            </a:r>
            <a:r>
              <a:rPr lang="en-US" altLang="en-US" sz="2400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</a:rPr>
              <a:t> </a:t>
            </a:r>
          </a:p>
          <a:p>
            <a:pPr lvl="1" algn="r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itchFamily="34" charset="0"/>
              </a:rPr>
              <a:t>(</a:t>
            </a:r>
            <a:r>
              <a:rPr lang="en-US" altLang="en-US" sz="2000" dirty="0">
                <a:latin typeface="Arial" pitchFamily="34" charset="0"/>
                <a:cs typeface="Times New Roman" pitchFamily="18" charset="0"/>
              </a:rPr>
              <a:t>Harkrider, Robert, “Revelation” </a:t>
            </a:r>
            <a:r>
              <a:rPr lang="en-US" altLang="en-US" sz="2000" i="1" dirty="0">
                <a:latin typeface="Arial" pitchFamily="34" charset="0"/>
                <a:cs typeface="Times New Roman" pitchFamily="18" charset="0"/>
              </a:rPr>
              <a:t>Truth Commentary</a:t>
            </a:r>
            <a:r>
              <a:rPr lang="en-US" altLang="en-US" sz="2000" dirty="0">
                <a:latin typeface="Arial" pitchFamily="34" charset="0"/>
                <a:cs typeface="Times New Roman" pitchFamily="18" charset="0"/>
              </a:rPr>
              <a:t>. p. 42.)</a:t>
            </a:r>
          </a:p>
          <a:p>
            <a:pPr lvl="1">
              <a:lnSpc>
                <a:spcPct val="90000"/>
              </a:lnSpc>
            </a:pPr>
            <a:endParaRPr lang="en-US" altLang="en-US" sz="2400" dirty="0">
              <a:latin typeface="Arial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uiExpand="1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81200"/>
            <a:ext cx="3886200" cy="2971800"/>
          </a:xfr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4400" dirty="0">
                <a:latin typeface="Bell Gothic Std Black" pitchFamily="34" charset="0"/>
              </a:rPr>
              <a:t>Divine Prescription: Repent &amp; Hold Fast! 2:21-25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60913" y="1905000"/>
            <a:ext cx="4306887" cy="4114800"/>
          </a:xfrm>
        </p:spPr>
        <p:txBody>
          <a:bodyPr/>
          <a:lstStyle/>
          <a:p>
            <a:r>
              <a:rPr lang="en-US" altLang="en-US" sz="3200" dirty="0">
                <a:latin typeface="Bell Gothic Std Black" pitchFamily="34" charset="0"/>
              </a:rPr>
              <a:t>Bed of pleasure into a “sickbed”</a:t>
            </a:r>
          </a:p>
          <a:p>
            <a:r>
              <a:rPr lang="en-US" altLang="en-US" sz="3200" dirty="0">
                <a:latin typeface="Bell Gothic Std Black" pitchFamily="34" charset="0"/>
              </a:rPr>
              <a:t>Will kill her children (followers)</a:t>
            </a:r>
          </a:p>
          <a:p>
            <a:r>
              <a:rPr lang="en-US" altLang="en-US" sz="3200" dirty="0">
                <a:latin typeface="Bell Gothic Std Black" pitchFamily="34" charset="0"/>
              </a:rPr>
              <a:t>Will give to each according to works (cf. 22:12; Rom. 2:6-10)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b"/>
          <a:lstStyle/>
          <a:p>
            <a:r>
              <a:rPr lang="en-US" altLang="en-US"/>
              <a:t>The Church at Thyatira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4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  <p:bldP spid="104452" grpId="0" uiExpand="1" build="p" autoUpdateAnimBg="0"/>
    </p:bldLst>
  </p:timing>
</p:sld>
</file>

<file path=ppt/theme/theme1.xml><?xml version="1.0" encoding="utf-8"?>
<a:theme xmlns:a="http://schemas.openxmlformats.org/drawingml/2006/main" name="BLUEWEAV">
  <a:themeElements>
    <a:clrScheme name="BLUEWEAV 1">
      <a:dk1>
        <a:srgbClr val="00354E"/>
      </a:dk1>
      <a:lt1>
        <a:srgbClr val="EAEAEA"/>
      </a:lt1>
      <a:dk2>
        <a:srgbClr val="006699"/>
      </a:dk2>
      <a:lt2>
        <a:srgbClr val="CCECFF"/>
      </a:lt2>
      <a:accent1>
        <a:srgbClr val="006699"/>
      </a:accent1>
      <a:accent2>
        <a:srgbClr val="6699FF"/>
      </a:accent2>
      <a:accent3>
        <a:srgbClr val="AAB8CA"/>
      </a:accent3>
      <a:accent4>
        <a:srgbClr val="C8C8C8"/>
      </a:accent4>
      <a:accent5>
        <a:srgbClr val="AAB8CA"/>
      </a:accent5>
      <a:accent6>
        <a:srgbClr val="5C8AE7"/>
      </a:accent6>
      <a:hlink>
        <a:srgbClr val="CCCCFF"/>
      </a:hlink>
      <a:folHlink>
        <a:srgbClr val="5E6FD4"/>
      </a:folHlink>
    </a:clrScheme>
    <a:fontScheme name="BLUEWEA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UEWEAV 1">
        <a:dk1>
          <a:srgbClr val="00354E"/>
        </a:dk1>
        <a:lt1>
          <a:srgbClr val="EAEAEA"/>
        </a:lt1>
        <a:dk2>
          <a:srgbClr val="006699"/>
        </a:dk2>
        <a:lt2>
          <a:srgbClr val="CCECFF"/>
        </a:lt2>
        <a:accent1>
          <a:srgbClr val="006699"/>
        </a:accent1>
        <a:accent2>
          <a:srgbClr val="6699FF"/>
        </a:accent2>
        <a:accent3>
          <a:srgbClr val="AAB8CA"/>
        </a:accent3>
        <a:accent4>
          <a:srgbClr val="C8C8C8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EAV 2">
        <a:dk1>
          <a:srgbClr val="000080"/>
        </a:dk1>
        <a:lt1>
          <a:srgbClr val="FFFFFF"/>
        </a:lt1>
        <a:dk2>
          <a:srgbClr val="3366CC"/>
        </a:dk2>
        <a:lt2>
          <a:srgbClr val="7A7C93"/>
        </a:lt2>
        <a:accent1>
          <a:srgbClr val="006699"/>
        </a:accent1>
        <a:accent2>
          <a:srgbClr val="6699FF"/>
        </a:accent2>
        <a:accent3>
          <a:srgbClr val="FFFFFF"/>
        </a:accent3>
        <a:accent4>
          <a:srgbClr val="00006C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EAV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B8B8B8"/>
        </a:accent6>
        <a:hlink>
          <a:srgbClr val="EAEAEA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EAV 4">
        <a:dk1>
          <a:srgbClr val="660066"/>
        </a:dk1>
        <a:lt1>
          <a:srgbClr val="EAEAEA"/>
        </a:lt1>
        <a:dk2>
          <a:srgbClr val="3366CC"/>
        </a:dk2>
        <a:lt2>
          <a:srgbClr val="7A7C93"/>
        </a:lt2>
        <a:accent1>
          <a:srgbClr val="00CCCC"/>
        </a:accent1>
        <a:accent2>
          <a:srgbClr val="CC66FF"/>
        </a:accent2>
        <a:accent3>
          <a:srgbClr val="F3F3F3"/>
        </a:accent3>
        <a:accent4>
          <a:srgbClr val="560056"/>
        </a:accent4>
        <a:accent5>
          <a:srgbClr val="AAE2E2"/>
        </a:accent5>
        <a:accent6>
          <a:srgbClr val="B95CE7"/>
        </a:accent6>
        <a:hlink>
          <a:srgbClr val="CCFF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EAV 5">
        <a:dk1>
          <a:srgbClr val="003366"/>
        </a:dk1>
        <a:lt1>
          <a:srgbClr val="EAEAEA"/>
        </a:lt1>
        <a:dk2>
          <a:srgbClr val="009999"/>
        </a:dk2>
        <a:lt2>
          <a:srgbClr val="FFFFFF"/>
        </a:lt2>
        <a:accent1>
          <a:srgbClr val="008080"/>
        </a:accent1>
        <a:accent2>
          <a:srgbClr val="00CCCC"/>
        </a:accent2>
        <a:accent3>
          <a:srgbClr val="AACACA"/>
        </a:accent3>
        <a:accent4>
          <a:srgbClr val="C8C8C8"/>
        </a:accent4>
        <a:accent5>
          <a:srgbClr val="AAC0C0"/>
        </a:accent5>
        <a:accent6>
          <a:srgbClr val="00B9B9"/>
        </a:accent6>
        <a:hlink>
          <a:srgbClr val="A7DDE1"/>
        </a:hlink>
        <a:folHlink>
          <a:srgbClr val="319C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EAV 6">
        <a:dk1>
          <a:srgbClr val="00354E"/>
        </a:dk1>
        <a:lt1>
          <a:srgbClr val="EAEAEA"/>
        </a:lt1>
        <a:dk2>
          <a:srgbClr val="6D67AA"/>
        </a:dk2>
        <a:lt2>
          <a:srgbClr val="CCCCFF"/>
        </a:lt2>
        <a:accent1>
          <a:srgbClr val="6600CC"/>
        </a:accent1>
        <a:accent2>
          <a:srgbClr val="9999FF"/>
        </a:accent2>
        <a:accent3>
          <a:srgbClr val="BAB8D2"/>
        </a:accent3>
        <a:accent4>
          <a:srgbClr val="C8C8C8"/>
        </a:accent4>
        <a:accent5>
          <a:srgbClr val="B8AAE2"/>
        </a:accent5>
        <a:accent6>
          <a:srgbClr val="8A8AE7"/>
        </a:accent6>
        <a:hlink>
          <a:srgbClr val="CCCCFF"/>
        </a:hlink>
        <a:folHlink>
          <a:srgbClr val="9D70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gital blue design template">
  <a:themeElements>
    <a:clrScheme name="Digital blue design template 5">
      <a:dk1>
        <a:srgbClr val="336699"/>
      </a:dk1>
      <a:lt1>
        <a:srgbClr val="EBF1F7"/>
      </a:lt1>
      <a:dk2>
        <a:srgbClr val="5F5F5F"/>
      </a:dk2>
      <a:lt2>
        <a:srgbClr val="005A58"/>
      </a:lt2>
      <a:accent1>
        <a:srgbClr val="B2C7D6"/>
      </a:accent1>
      <a:accent2>
        <a:srgbClr val="698CCB"/>
      </a:accent2>
      <a:accent3>
        <a:srgbClr val="F3F7FA"/>
      </a:accent3>
      <a:accent4>
        <a:srgbClr val="2A5682"/>
      </a:accent4>
      <a:accent5>
        <a:srgbClr val="D5E0E8"/>
      </a:accent5>
      <a:accent6>
        <a:srgbClr val="5E7EB8"/>
      </a:accent6>
      <a:hlink>
        <a:srgbClr val="DFEFFF"/>
      </a:hlink>
      <a:folHlink>
        <a:srgbClr val="003399"/>
      </a:folHlink>
    </a:clrScheme>
    <a:fontScheme name="Digital blue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gital blue design template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2">
        <a:dk1>
          <a:srgbClr val="006699"/>
        </a:dk1>
        <a:lt1>
          <a:srgbClr val="FFFFFF"/>
        </a:lt1>
        <a:dk2>
          <a:srgbClr val="000000"/>
        </a:dk2>
        <a:lt2>
          <a:srgbClr val="808080"/>
        </a:lt2>
        <a:accent1>
          <a:srgbClr val="B1CFE7"/>
        </a:accent1>
        <a:accent2>
          <a:srgbClr val="CCCCFF"/>
        </a:accent2>
        <a:accent3>
          <a:srgbClr val="FFFFFF"/>
        </a:accent3>
        <a:accent4>
          <a:srgbClr val="005682"/>
        </a:accent4>
        <a:accent5>
          <a:srgbClr val="D5E4F1"/>
        </a:accent5>
        <a:accent6>
          <a:srgbClr val="B9B9E7"/>
        </a:accent6>
        <a:hlink>
          <a:srgbClr val="4274BE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3">
        <a:dk1>
          <a:srgbClr val="003366"/>
        </a:dk1>
        <a:lt1>
          <a:srgbClr val="DEF6F1"/>
        </a:lt1>
        <a:dk2>
          <a:srgbClr val="003366"/>
        </a:dk2>
        <a:lt2>
          <a:srgbClr val="969696"/>
        </a:lt2>
        <a:accent1>
          <a:srgbClr val="FFFFFF"/>
        </a:accent1>
        <a:accent2>
          <a:srgbClr val="9CCAF0"/>
        </a:accent2>
        <a:accent3>
          <a:srgbClr val="ECFAF7"/>
        </a:accent3>
        <a:accent4>
          <a:srgbClr val="002A56"/>
        </a:accent4>
        <a:accent5>
          <a:srgbClr val="FFFFFF"/>
        </a:accent5>
        <a:accent6>
          <a:srgbClr val="8DB7D9"/>
        </a:accent6>
        <a:hlink>
          <a:srgbClr val="0066CC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4">
        <a:dk1>
          <a:srgbClr val="003366"/>
        </a:dk1>
        <a:lt1>
          <a:srgbClr val="FFFFD9"/>
        </a:lt1>
        <a:dk2>
          <a:srgbClr val="336699"/>
        </a:dk2>
        <a:lt2>
          <a:srgbClr val="777777"/>
        </a:lt2>
        <a:accent1>
          <a:srgbClr val="ECF9FE"/>
        </a:accent1>
        <a:accent2>
          <a:srgbClr val="2569A7"/>
        </a:accent2>
        <a:accent3>
          <a:srgbClr val="FFFFE9"/>
        </a:accent3>
        <a:accent4>
          <a:srgbClr val="002A56"/>
        </a:accent4>
        <a:accent5>
          <a:srgbClr val="F4FBFE"/>
        </a:accent5>
        <a:accent6>
          <a:srgbClr val="205E97"/>
        </a:accent6>
        <a:hlink>
          <a:srgbClr val="0099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5">
        <a:dk1>
          <a:srgbClr val="336699"/>
        </a:dk1>
        <a:lt1>
          <a:srgbClr val="EBF1F7"/>
        </a:lt1>
        <a:dk2>
          <a:srgbClr val="5F5F5F"/>
        </a:dk2>
        <a:lt2>
          <a:srgbClr val="005A58"/>
        </a:lt2>
        <a:accent1>
          <a:srgbClr val="B2C7D6"/>
        </a:accent1>
        <a:accent2>
          <a:srgbClr val="698CCB"/>
        </a:accent2>
        <a:accent3>
          <a:srgbClr val="F3F7FA"/>
        </a:accent3>
        <a:accent4>
          <a:srgbClr val="2A5682"/>
        </a:accent4>
        <a:accent5>
          <a:srgbClr val="D5E0E8"/>
        </a:accent5>
        <a:accent6>
          <a:srgbClr val="5E7EB8"/>
        </a:accent6>
        <a:hlink>
          <a:srgbClr val="DFEFFF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6">
        <a:dk1>
          <a:srgbClr val="005A58"/>
        </a:dk1>
        <a:lt1>
          <a:srgbClr val="006699"/>
        </a:lt1>
        <a:dk2>
          <a:srgbClr val="0058B8"/>
        </a:dk2>
        <a:lt2>
          <a:srgbClr val="336699"/>
        </a:lt2>
        <a:accent1>
          <a:srgbClr val="98BED8"/>
        </a:accent1>
        <a:accent2>
          <a:srgbClr val="6D6FC7"/>
        </a:accent2>
        <a:accent3>
          <a:srgbClr val="AAB4D8"/>
        </a:accent3>
        <a:accent4>
          <a:srgbClr val="005682"/>
        </a:accent4>
        <a:accent5>
          <a:srgbClr val="CADBE9"/>
        </a:accent5>
        <a:accent6>
          <a:srgbClr val="6264B4"/>
        </a:accent6>
        <a:hlink>
          <a:srgbClr val="CCECFF"/>
        </a:hlink>
        <a:folHlink>
          <a:srgbClr val="00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blue design template 7">
        <a:dk1>
          <a:srgbClr val="336699"/>
        </a:dk1>
        <a:lt1>
          <a:srgbClr val="C0C0C0"/>
        </a:lt1>
        <a:dk2>
          <a:srgbClr val="49718D"/>
        </a:dk2>
        <a:lt2>
          <a:srgbClr val="5C1F00"/>
        </a:lt2>
        <a:accent1>
          <a:srgbClr val="DDDDDD"/>
        </a:accent1>
        <a:accent2>
          <a:srgbClr val="BE7960"/>
        </a:accent2>
        <a:accent3>
          <a:srgbClr val="DCDCDC"/>
        </a:accent3>
        <a:accent4>
          <a:srgbClr val="2A5682"/>
        </a:accent4>
        <a:accent5>
          <a:srgbClr val="EBEBEB"/>
        </a:accent5>
        <a:accent6>
          <a:srgbClr val="AC6D56"/>
        </a:accent6>
        <a:hlink>
          <a:srgbClr val="65A0BD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8">
        <a:dk1>
          <a:srgbClr val="336699"/>
        </a:dk1>
        <a:lt1>
          <a:srgbClr val="0099CC"/>
        </a:lt1>
        <a:dk2>
          <a:srgbClr val="000066"/>
        </a:dk2>
        <a:lt2>
          <a:srgbClr val="336699"/>
        </a:lt2>
        <a:accent1>
          <a:srgbClr val="336699"/>
        </a:accent1>
        <a:accent2>
          <a:srgbClr val="DDDDDD"/>
        </a:accent2>
        <a:accent3>
          <a:srgbClr val="AAAAB8"/>
        </a:accent3>
        <a:accent4>
          <a:srgbClr val="0082AE"/>
        </a:accent4>
        <a:accent5>
          <a:srgbClr val="ADB8CA"/>
        </a:accent5>
        <a:accent6>
          <a:srgbClr val="C8C8C8"/>
        </a:accent6>
        <a:hlink>
          <a:srgbClr val="7AC3EC"/>
        </a:hlink>
        <a:folHlink>
          <a:srgbClr val="D7EA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blue design template 9">
        <a:dk1>
          <a:srgbClr val="2846A4"/>
        </a:dk1>
        <a:lt1>
          <a:srgbClr val="566272"/>
        </a:lt1>
        <a:dk2>
          <a:srgbClr val="004B70"/>
        </a:dk2>
        <a:lt2>
          <a:srgbClr val="777777"/>
        </a:lt2>
        <a:accent1>
          <a:srgbClr val="9CA5AA"/>
        </a:accent1>
        <a:accent2>
          <a:srgbClr val="88B2D2"/>
        </a:accent2>
        <a:accent3>
          <a:srgbClr val="B4B7BC"/>
        </a:accent3>
        <a:accent4>
          <a:srgbClr val="213A8B"/>
        </a:accent4>
        <a:accent5>
          <a:srgbClr val="CBCFD2"/>
        </a:accent5>
        <a:accent6>
          <a:srgbClr val="7BA1BE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10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B7D6E7"/>
        </a:accent1>
        <a:accent2>
          <a:srgbClr val="24446A"/>
        </a:accent2>
        <a:accent3>
          <a:srgbClr val="FFFFFF"/>
        </a:accent3>
        <a:accent4>
          <a:srgbClr val="002A56"/>
        </a:accent4>
        <a:accent5>
          <a:srgbClr val="D8E8F1"/>
        </a:accent5>
        <a:accent6>
          <a:srgbClr val="203D5F"/>
        </a:accent6>
        <a:hlink>
          <a:srgbClr val="518FB1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11">
        <a:dk1>
          <a:srgbClr val="336699"/>
        </a:dk1>
        <a:lt1>
          <a:srgbClr val="FFFFFF"/>
        </a:lt1>
        <a:dk2>
          <a:srgbClr val="003399"/>
        </a:dk2>
        <a:lt2>
          <a:srgbClr val="969696"/>
        </a:lt2>
        <a:accent1>
          <a:srgbClr val="CCECFF"/>
        </a:accent1>
        <a:accent2>
          <a:srgbClr val="6A90BA"/>
        </a:accent2>
        <a:accent3>
          <a:srgbClr val="FFFFFF"/>
        </a:accent3>
        <a:accent4>
          <a:srgbClr val="2A5682"/>
        </a:accent4>
        <a:accent5>
          <a:srgbClr val="E2F4FF"/>
        </a:accent5>
        <a:accent6>
          <a:srgbClr val="5F82A8"/>
        </a:accent6>
        <a:hlink>
          <a:srgbClr val="CC3300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12">
        <a:dk1>
          <a:srgbClr val="4D4D4D"/>
        </a:dk1>
        <a:lt1>
          <a:srgbClr val="666699"/>
        </a:lt1>
        <a:dk2>
          <a:srgbClr val="36587E"/>
        </a:dk2>
        <a:lt2>
          <a:srgbClr val="3E3E5C"/>
        </a:lt2>
        <a:accent1>
          <a:srgbClr val="90AFCC"/>
        </a:accent1>
        <a:accent2>
          <a:srgbClr val="2170AB"/>
        </a:accent2>
        <a:accent3>
          <a:srgbClr val="B8B8CA"/>
        </a:accent3>
        <a:accent4>
          <a:srgbClr val="404040"/>
        </a:accent4>
        <a:accent5>
          <a:srgbClr val="C6D4E2"/>
        </a:accent5>
        <a:accent6>
          <a:srgbClr val="1D659B"/>
        </a:accent6>
        <a:hlink>
          <a:srgbClr val="A8CCF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13">
        <a:dk1>
          <a:srgbClr val="2D5C8B"/>
        </a:dk1>
        <a:lt1>
          <a:srgbClr val="E0EAF4"/>
        </a:lt1>
        <a:dk2>
          <a:srgbClr val="35648B"/>
        </a:dk2>
        <a:lt2>
          <a:srgbClr val="2D2015"/>
        </a:lt2>
        <a:accent1>
          <a:srgbClr val="92A4B0"/>
        </a:accent1>
        <a:accent2>
          <a:srgbClr val="8F5F2F"/>
        </a:accent2>
        <a:accent3>
          <a:srgbClr val="EDF3F8"/>
        </a:accent3>
        <a:accent4>
          <a:srgbClr val="254D76"/>
        </a:accent4>
        <a:accent5>
          <a:srgbClr val="C7CFD4"/>
        </a:accent5>
        <a:accent6>
          <a:srgbClr val="81552A"/>
        </a:accent6>
        <a:hlink>
          <a:srgbClr val="EADF7A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BLUEWEAV</Template>
  <TotalTime>370</TotalTime>
  <Words>431</Words>
  <Application>Microsoft Office PowerPoint</Application>
  <PresentationFormat>On-screen Show (4:3)</PresentationFormat>
  <Paragraphs>52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Times New Roman</vt:lpstr>
      <vt:lpstr>Tahoma</vt:lpstr>
      <vt:lpstr>Wingdings</vt:lpstr>
      <vt:lpstr>Arial Black</vt:lpstr>
      <vt:lpstr>Bell Gothic Std Black</vt:lpstr>
      <vt:lpstr>BLUEWEAV</vt:lpstr>
      <vt:lpstr>Digital blue design template</vt:lpstr>
      <vt:lpstr>Thyatira</vt:lpstr>
      <vt:lpstr>PowerPoint Presentation</vt:lpstr>
      <vt:lpstr>Thyatira</vt:lpstr>
      <vt:lpstr>Thyatira</vt:lpstr>
      <vt:lpstr>The Church at Thyatira</vt:lpstr>
      <vt:lpstr>The Church at Thyatira</vt:lpstr>
      <vt:lpstr>The Church at Thyatira</vt:lpstr>
      <vt:lpstr>The Church at Thyatira</vt:lpstr>
      <vt:lpstr>The Church at Thyatira</vt:lpstr>
      <vt:lpstr>The Church at Thyatira</vt:lpstr>
      <vt:lpstr>The Church at Thyatira</vt:lpstr>
    </vt:vector>
  </TitlesOfParts>
  <Company>church of Christ</Company>
  <LinksUpToDate>false</LinksUpToDate>
  <SharedDoc>false</SharedDoc>
  <HyperlinkBase>www.revelationandcreation.com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Thyatira</dc:title>
  <dc:subject>Seven Churches of Asia</dc:subject>
  <dc:creator>Steven J. Wallace</dc:creator>
  <cp:keywords>Thyatira, slides, sermons, charts, PowerPoint, Revelation, Bible, study</cp:keywords>
  <cp:lastModifiedBy>Steven J. Wallace</cp:lastModifiedBy>
  <cp:revision>21</cp:revision>
  <cp:lastPrinted>1601-01-01T00:00:00Z</cp:lastPrinted>
  <dcterms:created xsi:type="dcterms:W3CDTF">2003-01-14T00:18:19Z</dcterms:created>
  <dcterms:modified xsi:type="dcterms:W3CDTF">2014-12-27T19:34:17Z</dcterms:modified>
</cp:coreProperties>
</file>